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708" r:id="rId2"/>
    <p:sldMasterId id="2147483744" r:id="rId3"/>
    <p:sldMasterId id="2147483756" r:id="rId4"/>
    <p:sldMasterId id="2147483792" r:id="rId5"/>
    <p:sldMasterId id="2147483804" r:id="rId6"/>
    <p:sldMasterId id="2147483864" r:id="rId7"/>
    <p:sldMasterId id="2147483876" r:id="rId8"/>
    <p:sldMasterId id="2147483888" r:id="rId9"/>
  </p:sldMasterIdLst>
  <p:sldIdLst>
    <p:sldId id="256" r:id="rId10"/>
    <p:sldId id="269" r:id="rId11"/>
    <p:sldId id="257" r:id="rId12"/>
    <p:sldId id="259" r:id="rId13"/>
    <p:sldId id="265" r:id="rId14"/>
    <p:sldId id="258" r:id="rId15"/>
    <p:sldId id="260" r:id="rId16"/>
    <p:sldId id="261" r:id="rId17"/>
    <p:sldId id="262" r:id="rId18"/>
    <p:sldId id="263" r:id="rId19"/>
    <p:sldId id="264" r:id="rId20"/>
    <p:sldId id="266" r:id="rId21"/>
    <p:sldId id="267" r:id="rId22"/>
    <p:sldId id="268" r:id="rId23"/>
  </p:sldIdLst>
  <p:sldSz cx="9144000" cy="6858000" type="screen4x3"/>
  <p:notesSz cx="6858000" cy="9144000"/>
  <p:embeddedFontLst>
    <p:embeddedFont>
      <p:font typeface="Tahoma" pitchFamily="34" charset="0"/>
      <p:regular r:id="rId24"/>
      <p:bold r:id="rId25"/>
    </p:embeddedFont>
    <p:embeddedFont>
      <p:font typeface="Garamond" pitchFamily="18" charset="0"/>
      <p:regular r:id="rId26"/>
      <p:bold r:id="rId27"/>
      <p:italic r:id="rId28"/>
    </p:embeddedFont>
    <p:embeddedFont>
      <p:font typeface="Palatino Linotype" pitchFamily="18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Tunga" pitchFamily="34" charset="0"/>
      <p:regular r:id="rId37"/>
      <p:bold r:id="rId38"/>
    </p:embeddedFont>
    <p:embeddedFont>
      <p:font typeface="Corbel" pitchFamily="34" charset="0"/>
      <p:regular r:id="rId39"/>
      <p:bold r:id="rId40"/>
      <p:italic r:id="rId41"/>
      <p:boldItalic r:id="rId42"/>
    </p:embeddedFont>
    <p:embeddedFont>
      <p:font typeface="NikoshBAN" pitchFamily="2" charset="0"/>
      <p:regular r:id="rId43"/>
    </p:embeddedFont>
    <p:embeddedFont>
      <p:font typeface="Consolas" pitchFamily="49" charset="0"/>
      <p:regular r:id="rId44"/>
      <p:bold r:id="rId45"/>
      <p:italic r:id="rId46"/>
      <p:boldItalic r:id="rId47"/>
    </p:embeddedFont>
    <p:embeddedFont>
      <p:font typeface="Book Antiqua" pitchFamily="18" charset="0"/>
      <p:regular r:id="rId48"/>
      <p:bold r:id="rId49"/>
      <p:italic r:id="rId50"/>
      <p:boldItalic r:id="rId51"/>
    </p:embeddedFont>
    <p:embeddedFont>
      <p:font typeface="Wingdings 3" pitchFamily="18" charset="2"/>
      <p:regular r:id="rId52"/>
    </p:embeddedFont>
    <p:embeddedFont>
      <p:font typeface="Wingdings 2" pitchFamily="18" charset="2"/>
      <p:regular r:id="rId53"/>
    </p:embeddedFont>
    <p:embeddedFont>
      <p:font typeface="Cambria Math" pitchFamily="18" charset="0"/>
      <p:regular r:id="rId54"/>
    </p:embeddedFont>
    <p:embeddedFont>
      <p:font typeface="Franklin Gothic Book" pitchFamily="34" charset="0"/>
      <p:regular r:id="rId55"/>
      <p:italic r:id="rId56"/>
    </p:embeddedFon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Franklin Gothic Medium" pitchFamily="34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2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font" Target="fonts/font3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61" Type="http://schemas.openxmlformats.org/officeDocument/2006/relationships/font" Target="fonts/font3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8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317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8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698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97554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714805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28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91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05067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269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6606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12/27/2016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0.pn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রহ্‌মানির রহিম”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68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352800"/>
            <a:ext cx="5562600" cy="2646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42739"/>
            <a:ext cx="1562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11175"/>
                <a:ext cx="838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 </a:t>
                </a:r>
                <a14:m>
                  <m:oMath xmlns:m="http://schemas.openxmlformats.org/officeDocument/2006/math">
                    <m:r>
                      <a:rPr lang="bn-BD" sz="3200" b="1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 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°.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1175"/>
                <a:ext cx="8382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8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bn-BD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,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কিন্তু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2800" b="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°(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9200"/>
                <a:ext cx="7772400" cy="5440464"/>
              </a:xfrm>
              <a:prstGeom prst="rect">
                <a:avLst/>
              </a:prstGeom>
              <a:blipFill rotWithShape="1">
                <a:blip r:embed="rId3"/>
                <a:stretch>
                  <a:fillRect l="-1569" t="-897" b="-2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1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2743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 নির্ণয় করঃ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012686"/>
                <a:ext cx="868680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45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60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12686"/>
                <a:ext cx="8686800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057400"/>
                <a:ext cx="8534400" cy="425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57400"/>
                <a:ext cx="8534400" cy="4256165"/>
              </a:xfrm>
              <a:prstGeom prst="rect">
                <a:avLst/>
              </a:prstGeom>
              <a:blipFill rotWithShape="1">
                <a:blip r:embed="rId3"/>
                <a:stretch>
                  <a:fillRect l="-1500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16764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371600"/>
                <a:ext cx="8229600" cy="232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0" dirty="0" smtClean="0">
                    <a:solidFill>
                      <a:schemeClr val="accent3">
                        <a:lumMod val="75000"/>
                      </a:schemeClr>
                    </a:solidFill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দেখাও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যে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সমাধান করঃ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যখন</m:t>
                    </m:r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°≤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3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সমাধান করঃ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𝑡𝑎𝑛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229600" cy="2321854"/>
              </a:xfrm>
              <a:prstGeom prst="rect">
                <a:avLst/>
              </a:prstGeom>
              <a:blipFill rotWithShape="1">
                <a:blip r:embed="rId2"/>
                <a:stretch>
                  <a:fillRect l="-1556" t="-2100" b="-6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2057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295400"/>
                <a:ext cx="838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90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°,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𝐵𝐶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12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𝑐𝑚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নিচের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 গুলোর উত্তর দাও। </a:t>
                </a: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𝐴𝐶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বাহুর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দৈর্ঘ্য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কর।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দেখাও যে,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3820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455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3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390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8915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আগামী দিনের কল্যাণ কামনা করে শেষ করছি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91000"/>
            <a:ext cx="79248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1148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যাচাইঃ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629400" y="519545"/>
            <a:ext cx="1981200" cy="27432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3855" y="144106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47286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1" y="326274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6629400" y="2819400"/>
            <a:ext cx="762001" cy="443345"/>
          </a:xfrm>
          <a:prstGeom prst="bent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" y="2025837"/>
                <a:ext cx="56388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2210503"/>
                <a:ext cx="5507182" cy="1032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10503"/>
                <a:ext cx="5507182" cy="1032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847520"/>
                <a:ext cx="68580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𝑡𝑎𝑛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num>
                        <m:den>
                          <m:r>
                            <a:rPr lang="bn-BD" sz="3200" b="0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47520"/>
                <a:ext cx="6858000" cy="1142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000" y="5257800"/>
                <a:ext cx="6400800" cy="11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𝑠𝑒𝑐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ভূমি</m:t>
                          </m:r>
                        </m:den>
                      </m:f>
                      <m:r>
                        <a:rPr lang="bn-BD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𝑐𝑜𝑠𝑒𝑐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অতিভুজ</m:t>
                          </m:r>
                        </m:num>
                        <m:den>
                          <m:r>
                            <a:rPr lang="bn-BD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লম্ব</m:t>
                          </m:r>
                        </m:den>
                      </m:f>
                      <m:r>
                        <a:rPr lang="bn-BD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57800"/>
                <a:ext cx="6400800" cy="1142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55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/>
      <p:bldP spid="5" grpId="0"/>
      <p:bldP spid="6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52271"/>
            <a:ext cx="43434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773740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নবম-দশম,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গণিত,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ত্রিকোণমিতি অনুঃ 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76200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371600"/>
                <a:ext cx="85344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পদ্ধতিতে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°,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অনুপাতের মান নির্ণয় করতে পারবে। 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অর্থপূর্ণ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গুলোর</m:t>
                    </m:r>
                  </m:oMath>
                </a14:m>
                <a:endParaRPr lang="bn-BD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মান নির্ণয় ও প্রয়োগ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প্রমাণ করতে পারবে।</a:t>
                </a: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অভেদাবলি  প্রয়োগ করে সমস্যা সমাধান করতে পারবে।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53440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786" t="-1967" r="-571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304800"/>
            <a:ext cx="8001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------------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762000" y="1143000"/>
            <a:ext cx="2209800" cy="1295400"/>
          </a:xfrm>
          <a:prstGeom prst="rtTriangl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581400" y="838200"/>
            <a:ext cx="1600200" cy="1600200"/>
          </a:xfrm>
          <a:prstGeom prst="rt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6400800" y="304800"/>
            <a:ext cx="1143000" cy="2057400"/>
          </a:xfrm>
          <a:prstGeom prst="rtTriangl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9973" y="197385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cs typeface="NikoshBAN" panose="02000000000000000000" pitchFamily="2" charset="0"/>
              </a:rPr>
              <a:t>30</a:t>
            </a:r>
            <a:r>
              <a:rPr lang="en-US" sz="2800" dirty="0">
                <a:solidFill>
                  <a:srgbClr val="00B050"/>
                </a:solidFill>
                <a:latin typeface="Cambria Math"/>
                <a:ea typeface="Cambria Math"/>
                <a:cs typeface="NikoshBAN" panose="02000000000000000000" pitchFamily="2" charset="0"/>
              </a:rPr>
              <a:t>°</a:t>
            </a:r>
            <a:endParaRPr lang="en-US" dirty="0">
              <a:solidFill>
                <a:srgbClr val="00B050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7385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45°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97385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60°</a:t>
            </a:r>
            <a:endParaRPr lang="en-US" sz="2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62588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25887"/>
                <a:ext cx="6096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8918" y="2405390"/>
                <a:ext cx="831273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18" y="2405390"/>
                <a:ext cx="831273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6401" y="133350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1333500"/>
                <a:ext cx="7620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4200" y="1625887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625887"/>
                <a:ext cx="5334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8100" y="2250758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250758"/>
                <a:ext cx="10668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1282042"/>
                <a:ext cx="1025236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82042"/>
                <a:ext cx="1025236" cy="5553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53645" y="23284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45" y="2328400"/>
                <a:ext cx="8382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0" y="1155412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155412"/>
                <a:ext cx="1219200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81500" y="1447800"/>
                <a:ext cx="1257300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47800"/>
                <a:ext cx="1257300" cy="6215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2928610"/>
                <a:ext cx="8382000" cy="99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28610"/>
                <a:ext cx="8382000" cy="9902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0272" y="3939663"/>
                <a:ext cx="8201891" cy="104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𝑡𝑎𝑛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𝑐𝑜𝑡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=√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72" y="3939663"/>
                <a:ext cx="8201891" cy="10475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" y="5257800"/>
                <a:ext cx="8001000" cy="996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𝑠𝑒𝑐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𝑐𝑜𝑠𝑒𝑐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30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°=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57800"/>
                <a:ext cx="8001000" cy="9961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94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04800"/>
                <a:ext cx="83058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 ভাবে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ত্রিকোণমিতিক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endParaRPr lang="bn-BD" sz="36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r>
                  <a:rPr lang="bn-BD" sz="36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 চিত্র থেকে নির্ণয় করে দেখানো যায়। </a:t>
                </a:r>
                <a:endParaRPr lang="en-US" sz="3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4800"/>
                <a:ext cx="8305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354" b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Doel-1612i3\Desktop\m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64" y="2057399"/>
            <a:ext cx="6572250" cy="43148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" y="286021"/>
            <a:ext cx="7239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রাশির মান নির্ণয়ঃ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1828800"/>
                <a:ext cx="6172200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</a:rPr>
                  <a:t>#</a:t>
                </a:r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মান নির্ণয় করঃ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6172200" cy="857799"/>
              </a:xfrm>
              <a:prstGeom prst="rect">
                <a:avLst/>
              </a:prstGeom>
              <a:blipFill rotWithShape="1">
                <a:blip r:embed="rId2"/>
                <a:stretch>
                  <a:fillRect l="-2569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297382"/>
                <a:ext cx="8839200" cy="2275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°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2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  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4</m:t>
                            </m:r>
                          </m:den>
                        </m:f>
                      </m:den>
                    </m:f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b="0" i="0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b="0" i="0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(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3200" b="0" i="1" dirty="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97382"/>
                <a:ext cx="8839200" cy="2275431"/>
              </a:xfrm>
              <a:prstGeom prst="rect">
                <a:avLst/>
              </a:prstGeom>
              <a:blipFill rotWithShape="1">
                <a:blip r:embed="rId3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81000"/>
                <a:ext cx="5791200" cy="78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dirty="0" smtClean="0">
                    <a:solidFill>
                      <a:srgbClr val="FF0000"/>
                    </a:solidFill>
                  </a:rPr>
                  <a:t> 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নির্ণয় কর।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5791200" cy="788101"/>
              </a:xfrm>
              <a:prstGeom prst="rect">
                <a:avLst/>
              </a:prstGeom>
              <a:blipFill rotWithShape="1"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676400"/>
                <a:ext cx="8610600" cy="499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2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+√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𝑠𝑖𝑛𝐴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𝑐𝑜𝑡𝐴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𝑐𝑜𝑡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°  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𝐴𝑛𝑠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610600" cy="4999895"/>
              </a:xfrm>
              <a:prstGeom prst="rect">
                <a:avLst/>
              </a:prstGeom>
              <a:blipFill rotWithShape="1">
                <a:blip r:embed="rId3"/>
                <a:stretch>
                  <a:fillRect l="-184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Metr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1005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Arial</vt:lpstr>
      <vt:lpstr>Tahoma</vt:lpstr>
      <vt:lpstr>Wingdings</vt:lpstr>
      <vt:lpstr>Garamond</vt:lpstr>
      <vt:lpstr>Vrinda</vt:lpstr>
      <vt:lpstr>Palatino Linotype</vt:lpstr>
      <vt:lpstr>Constantia</vt:lpstr>
      <vt:lpstr>Tunga</vt:lpstr>
      <vt:lpstr>Corbel</vt:lpstr>
      <vt:lpstr>NikoshBAN</vt:lpstr>
      <vt:lpstr>Consolas</vt:lpstr>
      <vt:lpstr>Book Antiqua</vt:lpstr>
      <vt:lpstr>Wingdings 3</vt:lpstr>
      <vt:lpstr>Wingdings 2</vt:lpstr>
      <vt:lpstr>Cambria Math</vt:lpstr>
      <vt:lpstr>Franklin Gothic Book</vt:lpstr>
      <vt:lpstr>Calibri</vt:lpstr>
      <vt:lpstr>Franklin Gothic Medium</vt:lpstr>
      <vt:lpstr>Metro</vt:lpstr>
      <vt:lpstr>BlackTie</vt:lpstr>
      <vt:lpstr>Hardcover</vt:lpstr>
      <vt:lpstr>Elemental</vt:lpstr>
      <vt:lpstr>Paper</vt:lpstr>
      <vt:lpstr>Flow</vt:lpstr>
      <vt:lpstr>Trek</vt:lpstr>
      <vt:lpstr>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70</cp:revision>
  <dcterms:created xsi:type="dcterms:W3CDTF">2014-06-12T17:14:17Z</dcterms:created>
  <dcterms:modified xsi:type="dcterms:W3CDTF">2016-12-27T03:33:08Z</dcterms:modified>
</cp:coreProperties>
</file>